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84" r:id="rId5"/>
    <p:sldId id="287" r:id="rId6"/>
    <p:sldId id="286" r:id="rId7"/>
    <p:sldId id="260" r:id="rId8"/>
    <p:sldId id="288" r:id="rId9"/>
    <p:sldId id="283" r:id="rId10"/>
    <p:sldId id="285" r:id="rId11"/>
    <p:sldId id="290" r:id="rId12"/>
    <p:sldId id="289" r:id="rId13"/>
    <p:sldId id="263" r:id="rId14"/>
    <p:sldId id="291" r:id="rId15"/>
    <p:sldId id="292" r:id="rId16"/>
    <p:sldId id="293" r:id="rId17"/>
    <p:sldId id="294" r:id="rId18"/>
    <p:sldId id="295" r:id="rId19"/>
    <p:sldId id="267" r:id="rId20"/>
    <p:sldId id="281" r:id="rId21"/>
  </p:sldIdLst>
  <p:sldSz cx="9144000" cy="6858000" type="screen4x3"/>
  <p:notesSz cx="6799263" cy="98758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3AA6A911-D659-402C-969A-19137FF5F005}">
          <p14:sldIdLst>
            <p14:sldId id="256"/>
            <p14:sldId id="257"/>
            <p14:sldId id="258"/>
            <p14:sldId id="284"/>
            <p14:sldId id="287"/>
            <p14:sldId id="286"/>
            <p14:sldId id="260"/>
            <p14:sldId id="288"/>
            <p14:sldId id="283"/>
            <p14:sldId id="285"/>
            <p14:sldId id="290"/>
            <p14:sldId id="289"/>
            <p14:sldId id="263"/>
            <p14:sldId id="291"/>
            <p14:sldId id="292"/>
            <p14:sldId id="293"/>
            <p14:sldId id="294"/>
            <p14:sldId id="295"/>
            <p14:sldId id="267"/>
            <p14:sldId id="28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11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80" y="-78"/>
      </p:cViewPr>
      <p:guideLst>
        <p:guide orient="horz" pos="311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49E44-2208-43E8-ABEA-B618A7D47849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80332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342" y="9380332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670D3-6D4A-4EB1-B6CE-4833156A4DE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047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B81C7-B2F1-4902-B982-7F2CF513C4DF}" type="datetimeFigureOut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7" y="4691023"/>
            <a:ext cx="5439410" cy="444412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380332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342" y="9380332"/>
            <a:ext cx="2946347" cy="4937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545CA9-6589-46FD-AC24-F6E18119C63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5484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2"/>
          <p:cNvSpPr/>
          <p:nvPr/>
        </p:nvSpPr>
        <p:spPr>
          <a:xfrm>
            <a:off x="920750" y="1414463"/>
            <a:ext cx="211138" cy="209550"/>
          </a:xfrm>
          <a:prstGeom prst="ellipse">
            <a:avLst/>
          </a:prstGeom>
          <a:solidFill>
            <a:schemeClr val="accent5">
              <a:lumMod val="60000"/>
              <a:lumOff val="40000"/>
              <a:alpha val="38000"/>
            </a:schemeClr>
          </a:solidFill>
          <a:ln w="2000" cap="rnd" cmpd="sng" algn="ctr">
            <a:solidFill>
              <a:schemeClr val="accent4">
                <a:lumMod val="5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Oval 13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rgbClr val="151515">
                <a:alpha val="60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7301E8-A45B-453A-9A82-DB2327F76607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310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6296F8-3BC6-48E4-B17B-5AEE12F11AEE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430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C16118-CB47-4980-BD16-B9045A2C662D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891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2"/>
          <p:cNvCxnSpPr/>
          <p:nvPr/>
        </p:nvCxnSpPr>
        <p:spPr>
          <a:xfrm>
            <a:off x="1146175" y="1406525"/>
            <a:ext cx="7788275" cy="15875"/>
          </a:xfrm>
          <a:prstGeom prst="line">
            <a:avLst/>
          </a:prstGeom>
          <a:ln w="9525" cap="flat" cmpd="sng" algn="ctr">
            <a:solidFill>
              <a:srgbClr val="463E38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533DF6-3D14-4781-9267-32D76BC61521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26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/>
          <p:nvPr/>
        </p:nvSpPr>
        <p:spPr>
          <a:xfrm>
            <a:off x="258763" y="0"/>
            <a:ext cx="8882062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3"/>
          <p:cNvSpPr/>
          <p:nvPr/>
        </p:nvSpPr>
        <p:spPr bwMode="invGray">
          <a:xfrm>
            <a:off x="258763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15"/>
          <p:cNvSpPr/>
          <p:nvPr/>
        </p:nvSpPr>
        <p:spPr>
          <a:xfrm>
            <a:off x="485775" y="1397000"/>
            <a:ext cx="211138" cy="209550"/>
          </a:xfrm>
          <a:prstGeom prst="ellipse">
            <a:avLst/>
          </a:prstGeom>
          <a:solidFill>
            <a:srgbClr val="BCD0BA">
              <a:alpha val="95000"/>
            </a:srgbClr>
          </a:solidFill>
          <a:ln w="2000" cap="rnd" cmpd="sng" algn="ctr">
            <a:solidFill>
              <a:schemeClr val="accent4">
                <a:lumMod val="5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6"/>
          <p:cNvSpPr/>
          <p:nvPr/>
        </p:nvSpPr>
        <p:spPr>
          <a:xfrm>
            <a:off x="755650" y="1284288"/>
            <a:ext cx="63500" cy="65087"/>
          </a:xfrm>
          <a:prstGeom prst="ellipse">
            <a:avLst/>
          </a:prstGeom>
          <a:noFill/>
          <a:ln w="12700" cap="rnd" cmpd="sng" algn="ctr">
            <a:solidFill>
              <a:srgbClr val="435E40">
                <a:alpha val="60000"/>
              </a:srgb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17"/>
          <p:cNvCxnSpPr/>
          <p:nvPr/>
        </p:nvCxnSpPr>
        <p:spPr>
          <a:xfrm>
            <a:off x="696913" y="2574925"/>
            <a:ext cx="8281987" cy="1588"/>
          </a:xfrm>
          <a:prstGeom prst="line">
            <a:avLst/>
          </a:prstGeom>
          <a:ln w="0" cap="flat" cmpd="sng" algn="ctr">
            <a:solidFill>
              <a:schemeClr val="accent4">
                <a:lumMod val="50000"/>
                <a:alpha val="5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9672" y="2674144"/>
            <a:ext cx="7359228" cy="1509712"/>
          </a:xfrm>
        </p:spPr>
        <p:txBody>
          <a:bodyPr anchor="t"/>
          <a:lstStyle>
            <a:lvl1pPr marL="18288" indent="0">
              <a:lnSpc>
                <a:spcPts val="2400"/>
              </a:lnSpc>
              <a:spcBef>
                <a:spcPts val="0"/>
              </a:spcBef>
              <a:buNone/>
              <a:defRPr sz="2400">
                <a:solidFill>
                  <a:schemeClr val="accent4">
                    <a:lumMod val="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0ED189-3947-4091-9B44-DC72ADC68C6A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96913" y="980728"/>
            <a:ext cx="8282399" cy="1487264"/>
          </a:xfrm>
        </p:spPr>
        <p:txBody>
          <a:bodyPr anchor="b"/>
          <a:lstStyle>
            <a:lvl1pPr algn="l">
              <a:lnSpc>
                <a:spcPts val="4500"/>
              </a:lnSpc>
              <a:buNone/>
              <a:defRPr sz="3700" b="1" cap="all"/>
            </a:lvl1pPr>
          </a:lstStyle>
          <a:p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37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8E1479-556A-4400-8F88-3413CD5DFFC4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547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6E71B1-2651-4FB8-BF34-4E165C496B93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0504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281BBE-7DA2-407D-AEF6-1BE54B9552C8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879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13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CD671-4D57-467A-8084-285A85372FFA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3254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29AA8D-3AEA-49C7-A8A2-AD0469415223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268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3C0438-03AE-409F-AC07-6C5824C4F3DA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7BA53-35AD-448F-8D08-25FB8535AF3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4894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563" y="1055688"/>
            <a:ext cx="1125537" cy="1101725"/>
          </a:xfrm>
          <a:prstGeom prst="donut">
            <a:avLst>
              <a:gd name="adj" fmla="val 11833"/>
            </a:avLst>
          </a:prstGeom>
          <a:solidFill>
            <a:schemeClr val="accent2">
              <a:lumMod val="40000"/>
              <a:lumOff val="60000"/>
              <a:alpha val="57000"/>
            </a:schemeClr>
          </a:solidFill>
          <a:ln>
            <a:solidFill>
              <a:schemeClr val="accent2">
                <a:lumMod val="50000"/>
                <a:alpha val="21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2625" y="0"/>
            <a:ext cx="84613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146175" y="274638"/>
            <a:ext cx="7788275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03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146175" y="1447800"/>
            <a:ext cx="7788275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</a:lstStyle>
          <a:p>
            <a:fld id="{6E6494FB-C7B3-444D-AE8C-B981935D4DD0}" type="datetime1">
              <a:rPr lang="zh-TW" altLang="en-US" smtClean="0"/>
              <a:t>2014/4/8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</a:lstStyle>
          <a:p>
            <a:endParaRPr lang="zh-TW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9BA4"/>
                </a:solidFill>
                <a:latin typeface="Gill Sans MT" pitchFamily="34" charset="0"/>
                <a:ea typeface="新細明體" charset="-120"/>
              </a:defRPr>
            </a:lvl1pPr>
          </a:lstStyle>
          <a:p>
            <a:fld id="{6527BA53-35AD-448F-8D08-25FB8535AF3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609600" y="0"/>
            <a:ext cx="73025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300" kern="1200">
          <a:solidFill>
            <a:srgbClr val="26262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262626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262626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262626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262626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262626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262626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262626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300">
          <a:solidFill>
            <a:srgbClr val="262626"/>
          </a:solidFill>
          <a:latin typeface="Gill Sans MT" pitchFamily="34" charset="0"/>
        </a:defRPr>
      </a:lvl9pPr>
    </p:titleStyle>
    <p:bodyStyle>
      <a:lvl1pPr marL="365125" indent="-282575" algn="l" rtl="0" eaLnBrk="1" fontAlgn="base" hangingPunct="1">
        <a:spcBef>
          <a:spcPts val="600"/>
        </a:spcBef>
        <a:spcAft>
          <a:spcPct val="0"/>
        </a:spcAft>
        <a:buClr>
          <a:srgbClr val="262626"/>
        </a:buClr>
        <a:buSzPct val="80000"/>
        <a:buFont typeface="Arial" charset="0"/>
        <a:buChar char="•"/>
        <a:defRPr sz="3200" kern="1200">
          <a:solidFill>
            <a:srgbClr val="373637"/>
          </a:solidFill>
          <a:latin typeface="+mn-lt"/>
          <a:ea typeface="+mn-ea"/>
          <a:cs typeface="+mn-cs"/>
        </a:defRPr>
      </a:lvl1pPr>
      <a:lvl2pPr marL="639763" indent="-236538" algn="l" rtl="0" eaLnBrk="1" fontAlgn="base" hangingPunct="1">
        <a:spcBef>
          <a:spcPts val="550"/>
        </a:spcBef>
        <a:spcAft>
          <a:spcPct val="0"/>
        </a:spcAft>
        <a:buClr>
          <a:srgbClr val="262626"/>
        </a:buClr>
        <a:buFont typeface="Arial" charset="0"/>
        <a:buChar char="•"/>
        <a:defRPr sz="2800" kern="1200">
          <a:solidFill>
            <a:srgbClr val="373637"/>
          </a:solidFill>
          <a:latin typeface="+mn-lt"/>
          <a:ea typeface="+mn-ea"/>
          <a:cs typeface="+mn-cs"/>
        </a:defRPr>
      </a:lvl2pPr>
      <a:lvl3pPr marL="885825" indent="-228600" algn="l" rtl="0" eaLnBrk="1" fontAlgn="base" hangingPunct="1">
        <a:spcBef>
          <a:spcPct val="20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373637"/>
          </a:solidFill>
          <a:latin typeface="+mn-lt"/>
          <a:ea typeface="+mn-ea"/>
          <a:cs typeface="+mn-cs"/>
        </a:defRPr>
      </a:lvl3pPr>
      <a:lvl4pPr marL="1096963" indent="-173038" algn="l" rtl="0" eaLnBrk="1" fontAlgn="base" hangingPunct="1">
        <a:spcBef>
          <a:spcPct val="200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373637"/>
          </a:solidFill>
          <a:latin typeface="+mn-lt"/>
          <a:ea typeface="+mn-ea"/>
          <a:cs typeface="+mn-cs"/>
        </a:defRPr>
      </a:lvl4pPr>
      <a:lvl5pPr marL="1296988" indent="-182563" algn="l" rtl="0" eaLnBrk="1" fontAlgn="base" hangingPunct="1">
        <a:spcBef>
          <a:spcPct val="200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373637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>
          <a:xfrm>
            <a:off x="1403648" y="1484784"/>
            <a:ext cx="7406640" cy="1472184"/>
          </a:xfrm>
        </p:spPr>
        <p:txBody>
          <a:bodyPr>
            <a:normAutofit fontScale="90000"/>
          </a:bodyPr>
          <a:lstStyle/>
          <a:p>
            <a:r>
              <a:rPr lang="en-US" altLang="zh-TW" b="1" dirty="0"/>
              <a:t>Preference Based Evaluation Measures for Novelty and</a:t>
            </a:r>
            <a:br>
              <a:rPr lang="en-US" altLang="zh-TW" b="1" dirty="0"/>
            </a:br>
            <a:r>
              <a:rPr lang="en-US" altLang="zh-TW" b="1" dirty="0"/>
              <a:t>Diversity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>
          <a:xfrm>
            <a:off x="1403648" y="3645024"/>
            <a:ext cx="7406640" cy="1752600"/>
          </a:xfrm>
        </p:spPr>
        <p:txBody>
          <a:bodyPr/>
          <a:lstStyle/>
          <a:p>
            <a:r>
              <a:rPr lang="en-US" altLang="zh-TW" dirty="0" smtClean="0"/>
              <a:t>Date: 2014/04/08</a:t>
            </a:r>
          </a:p>
          <a:p>
            <a:r>
              <a:rPr lang="en-US" altLang="zh-TW" dirty="0" smtClean="0"/>
              <a:t>Author: </a:t>
            </a:r>
            <a:r>
              <a:rPr lang="en-US" altLang="zh-TW" dirty="0"/>
              <a:t>Praveen </a:t>
            </a:r>
            <a:r>
              <a:rPr lang="en-US" altLang="zh-TW" dirty="0" err="1"/>
              <a:t>Chandar</a:t>
            </a:r>
            <a:r>
              <a:rPr lang="en-US" altLang="zh-TW" dirty="0"/>
              <a:t> and Ben </a:t>
            </a:r>
            <a:r>
              <a:rPr lang="en-US" altLang="zh-TW" dirty="0" err="1" smtClean="0"/>
              <a:t>Carterette</a:t>
            </a:r>
            <a:endParaRPr lang="en-US" altLang="zh-TW" dirty="0" smtClean="0"/>
          </a:p>
          <a:p>
            <a:r>
              <a:rPr lang="en-US" altLang="zh-TW" dirty="0" smtClean="0"/>
              <a:t>Source: SIGIR’13</a:t>
            </a:r>
          </a:p>
          <a:p>
            <a:r>
              <a:rPr lang="en-US" altLang="zh-TW" dirty="0" smtClean="0"/>
              <a:t>Advisor: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-Ling </a:t>
            </a:r>
            <a:r>
              <a:rPr lang="en-US" altLang="zh-TW" dirty="0" err="1" smtClean="0"/>
              <a:t>Koh</a:t>
            </a:r>
            <a:r>
              <a:rPr lang="en-US" altLang="zh-TW" dirty="0" smtClean="0"/>
              <a:t> </a:t>
            </a:r>
          </a:p>
          <a:p>
            <a:r>
              <a:rPr lang="en-US" altLang="zh-TW" dirty="0" smtClean="0"/>
              <a:t>Speaker: Sheng-</a:t>
            </a:r>
            <a:r>
              <a:rPr lang="en-US" altLang="zh-TW" dirty="0" err="1" smtClean="0"/>
              <a:t>Chih</a:t>
            </a:r>
            <a:r>
              <a:rPr lang="en-US" altLang="zh-TW" dirty="0" smtClean="0"/>
              <a:t> Chu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536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Preference-Based Evaluation Measure</a:t>
            </a:r>
            <a:endParaRPr lang="en-US" altLang="zh-TW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Ex:</a:t>
            </a:r>
          </a:p>
          <a:p>
            <a:pPr marL="403225" lvl="1" indent="0">
              <a:buNone/>
            </a:pPr>
            <a:endParaRPr lang="en-US" altLang="zh-TW" dirty="0"/>
          </a:p>
          <a:p>
            <a:pPr marL="403225" lvl="1" indent="0">
              <a:buNone/>
            </a:pPr>
            <a:r>
              <a:rPr lang="en-US" altLang="zh-TW" sz="1800" dirty="0" smtClean="0"/>
              <a:t>S : a set of previously ranked </a:t>
            </a:r>
            <a:r>
              <a:rPr lang="en-US" altLang="zh-TW" sz="1800" dirty="0" err="1" smtClean="0"/>
              <a:t>docuements</a:t>
            </a:r>
            <a:endParaRPr lang="en-US" altLang="zh-TW" sz="1800" dirty="0" smtClean="0"/>
          </a:p>
          <a:p>
            <a:pPr marL="403225" lvl="1" indent="0">
              <a:buNone/>
            </a:pP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=1,U(d1)</a:t>
            </a:r>
          </a:p>
          <a:p>
            <a:pPr marL="403225" lvl="1" indent="0">
              <a:buNone/>
            </a:pP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=2,U(d2|d1)</a:t>
            </a:r>
          </a:p>
          <a:p>
            <a:pPr marL="403225" lvl="1" indent="0">
              <a:buNone/>
            </a:pP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=</a:t>
            </a:r>
            <a:r>
              <a:rPr lang="en-US" altLang="zh-TW" sz="1800" dirty="0"/>
              <a:t>3</a:t>
            </a:r>
            <a:r>
              <a:rPr lang="en-US" altLang="zh-TW" sz="1800" dirty="0" smtClean="0"/>
              <a:t>,F({U(d3|d2),U(d3|d1)})</a:t>
            </a:r>
          </a:p>
          <a:p>
            <a:pPr marL="403225" lvl="1" indent="0">
              <a:buNone/>
            </a:pPr>
            <a:r>
              <a:rPr lang="en-US" altLang="zh-TW" sz="1800" dirty="0" err="1" smtClean="0"/>
              <a:t>i</a:t>
            </a:r>
            <a:r>
              <a:rPr lang="en-US" altLang="zh-TW" sz="1800" dirty="0" smtClean="0"/>
              <a:t>=4,F({U(d4|d3),U(d4|d2),U(d4|d1)})…...</a:t>
            </a:r>
          </a:p>
          <a:p>
            <a:pPr marL="403225" lvl="1" indent="0">
              <a:buNone/>
            </a:pPr>
            <a:endParaRPr lang="en-US" altLang="zh-TW" sz="1800" dirty="0" smtClean="0"/>
          </a:p>
          <a:p>
            <a:pPr marL="403225" lvl="1" indent="0">
              <a:buNone/>
            </a:pPr>
            <a:r>
              <a:rPr lang="en-US" altLang="zh-TW" sz="1800" dirty="0" smtClean="0"/>
              <a:t>Ex:</a:t>
            </a:r>
            <a:r>
              <a:rPr lang="en-US" altLang="zh-TW" sz="1800" dirty="0"/>
              <a:t> U(d3|d2</a:t>
            </a:r>
            <a:r>
              <a:rPr lang="en-US" altLang="zh-TW" sz="1800" dirty="0" smtClean="0"/>
              <a:t>) = 9/10 , U(d3|d1) = 4/5</a:t>
            </a:r>
          </a:p>
          <a:p>
            <a:pPr marL="403225" lvl="1" indent="0">
              <a:buNone/>
            </a:pPr>
            <a:r>
              <a:rPr lang="en-US" altLang="zh-TW" sz="1800" dirty="0" smtClean="0"/>
              <a:t>F() has two function:</a:t>
            </a:r>
          </a:p>
          <a:p>
            <a:pPr marL="403225" lvl="1" indent="0">
              <a:buNone/>
            </a:pPr>
            <a:r>
              <a:rPr lang="en-US" altLang="zh-TW" sz="1800" dirty="0" smtClean="0"/>
              <a:t>Average</a:t>
            </a:r>
            <a:r>
              <a:rPr lang="en-US" altLang="zh-TW" sz="1800" dirty="0" smtClean="0">
                <a:sym typeface="Wingdings" panose="05000000000000000000" pitchFamily="2" charset="2"/>
              </a:rPr>
              <a:t>: (0.9+0.8)/2 = 0.85</a:t>
            </a:r>
            <a:endParaRPr lang="en-US" altLang="zh-TW" sz="1800" dirty="0" smtClean="0"/>
          </a:p>
          <a:p>
            <a:pPr marL="403225" lvl="1" indent="0">
              <a:buNone/>
            </a:pPr>
            <a:r>
              <a:rPr lang="en-US" altLang="zh-TW" sz="1800" dirty="0" smtClean="0"/>
              <a:t>Minimum: min({0.9,0.8}) = 0.8</a:t>
            </a:r>
            <a:endParaRPr lang="zh-TW" altLang="en-US" sz="1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10</a:t>
            </a:fld>
            <a:endParaRPr lang="zh-TW" alt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0"/>
          <a:stretch/>
        </p:blipFill>
        <p:spPr bwMode="auto">
          <a:xfrm>
            <a:off x="2339752" y="1556792"/>
            <a:ext cx="3971784" cy="967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30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Preference-Based Evaluation Measure</a:t>
            </a:r>
            <a:endParaRPr lang="en-US" altLang="zh-TW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K = 5,10,20</a:t>
            </a:r>
          </a:p>
          <a:p>
            <a:r>
              <a:rPr lang="en-US" altLang="zh-TW" dirty="0" smtClean="0"/>
              <a:t>Final step: normalize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pPr marL="82550" indent="0">
              <a:buNone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517" y="2924944"/>
            <a:ext cx="4599635" cy="104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594"/>
          <a:stretch/>
        </p:blipFill>
        <p:spPr bwMode="auto">
          <a:xfrm>
            <a:off x="1129752" y="4221088"/>
            <a:ext cx="3518528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98519"/>
            <a:ext cx="3134466" cy="1440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436096" y="4437112"/>
            <a:ext cx="360040" cy="129614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6012160" y="4437112"/>
            <a:ext cx="360040" cy="129614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26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Preference Based framework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Preference-Based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Evulation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Measure</a:t>
            </a:r>
          </a:p>
          <a:p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21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88275" cy="1143000"/>
          </a:xfrm>
        </p:spPr>
        <p:txBody>
          <a:bodyPr>
            <a:normAutofit/>
          </a:bodyPr>
          <a:lstStyle/>
          <a:p>
            <a:r>
              <a:rPr lang="en-US" altLang="zh-TW" sz="3300" dirty="0" smtClean="0"/>
              <a:t>Data set</a:t>
            </a:r>
            <a:endParaRPr lang="zh-TW" altLang="en-US" sz="33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3" y="1528382"/>
            <a:ext cx="7992887" cy="4320480"/>
          </a:xfrm>
        </p:spPr>
        <p:txBody>
          <a:bodyPr/>
          <a:lstStyle/>
          <a:p>
            <a:r>
              <a:rPr lang="en-US" altLang="zh-TW" sz="2800" dirty="0" smtClean="0"/>
              <a:t>Use ClueWeb09 dataset(with English </a:t>
            </a:r>
            <a:r>
              <a:rPr lang="en-US" altLang="zh-TW" sz="2800" dirty="0" err="1" smtClean="0"/>
              <a:t>docuements</a:t>
            </a:r>
            <a:r>
              <a:rPr lang="en-US" altLang="zh-TW" sz="2800" dirty="0" smtClean="0"/>
              <a:t>)</a:t>
            </a:r>
          </a:p>
          <a:p>
            <a:r>
              <a:rPr lang="en-US" altLang="zh-TW" sz="2800" dirty="0"/>
              <a:t>A total of 150 queries have been </a:t>
            </a:r>
            <a:r>
              <a:rPr lang="en-US" altLang="zh-TW" sz="2800" dirty="0" smtClean="0"/>
              <a:t>developed </a:t>
            </a:r>
            <a:r>
              <a:rPr lang="en-US" altLang="zh-TW" sz="2800" dirty="0"/>
              <a:t>and judged for the TREC Web </a:t>
            </a:r>
            <a:r>
              <a:rPr lang="en-US" altLang="zh-TW" sz="2800" dirty="0" smtClean="0"/>
              <a:t>track</a:t>
            </a:r>
          </a:p>
          <a:p>
            <a:r>
              <a:rPr lang="en-US" altLang="zh-TW" sz="2800" dirty="0" smtClean="0"/>
              <a:t>Subtopic:3~8</a:t>
            </a:r>
          </a:p>
          <a:p>
            <a:r>
              <a:rPr lang="en-US" altLang="zh-TW" sz="2800" dirty="0" smtClean="0"/>
              <a:t>Based on TREC profile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149080"/>
            <a:ext cx="7934325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453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88275" cy="1143000"/>
          </a:xfrm>
        </p:spPr>
        <p:txBody>
          <a:bodyPr>
            <a:normAutofit/>
          </a:bodyPr>
          <a:lstStyle/>
          <a:p>
            <a:r>
              <a:rPr lang="en-US" altLang="zh-TW" sz="3300" dirty="0" smtClean="0"/>
              <a:t>Analysis</a:t>
            </a:r>
            <a:endParaRPr lang="zh-TW" altLang="en-US" sz="33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3" y="1528382"/>
            <a:ext cx="7992887" cy="4320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System Ranking Comparison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14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276138"/>
            <a:ext cx="8270694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008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88275" cy="1143000"/>
          </a:xfrm>
        </p:spPr>
        <p:txBody>
          <a:bodyPr>
            <a:normAutofit/>
          </a:bodyPr>
          <a:lstStyle/>
          <a:p>
            <a:r>
              <a:rPr lang="en-US" altLang="zh-TW" sz="3300" dirty="0" smtClean="0"/>
              <a:t>Analysis</a:t>
            </a:r>
            <a:endParaRPr lang="zh-TW" altLang="en-US" sz="33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3" y="1528382"/>
            <a:ext cx="7992887" cy="4320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Rank Correlation Between Measure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15</a:t>
            </a:fld>
            <a:endParaRPr lang="zh-TW" alt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348880"/>
            <a:ext cx="787219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67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88275" cy="1143000"/>
          </a:xfrm>
        </p:spPr>
        <p:txBody>
          <a:bodyPr>
            <a:normAutofit/>
          </a:bodyPr>
          <a:lstStyle/>
          <a:p>
            <a:r>
              <a:rPr lang="en-US" altLang="zh-TW" sz="3300" dirty="0" smtClean="0"/>
              <a:t>Analysis</a:t>
            </a:r>
            <a:endParaRPr lang="zh-TW" altLang="en-US" sz="33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3" y="1528382"/>
            <a:ext cx="7992887" cy="4320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Rank Correlation Between Measure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7881151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9807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88275" cy="1143000"/>
          </a:xfrm>
        </p:spPr>
        <p:txBody>
          <a:bodyPr>
            <a:normAutofit/>
          </a:bodyPr>
          <a:lstStyle/>
          <a:p>
            <a:r>
              <a:rPr lang="en-US" altLang="zh-TW" sz="3300" dirty="0" smtClean="0"/>
              <a:t>Analysis</a:t>
            </a:r>
            <a:endParaRPr lang="zh-TW" altLang="en-US" sz="33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3" y="1528382"/>
            <a:ext cx="7992887" cy="432048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TW" sz="2800" dirty="0" smtClean="0"/>
              <a:t>Evaluation Multiple User Profiles</a:t>
            </a:r>
          </a:p>
          <a:p>
            <a:pPr lvl="1"/>
            <a:endParaRPr lang="en-US" altLang="zh-TW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17</a:t>
            </a:fld>
            <a:endParaRPr lang="zh-TW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934325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89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88275" cy="1143000"/>
          </a:xfrm>
        </p:spPr>
        <p:txBody>
          <a:bodyPr>
            <a:normAutofit/>
          </a:bodyPr>
          <a:lstStyle/>
          <a:p>
            <a:r>
              <a:rPr lang="en-US" altLang="zh-TW" sz="3300" dirty="0" smtClean="0"/>
              <a:t>Analysis</a:t>
            </a:r>
            <a:endParaRPr lang="zh-TW" altLang="en-US" sz="33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3" y="1528382"/>
            <a:ext cx="7992887" cy="4320480"/>
          </a:xfrm>
        </p:spPr>
        <p:txBody>
          <a:bodyPr/>
          <a:lstStyle/>
          <a:p>
            <a:pPr marL="82550" indent="0">
              <a:buNone/>
            </a:pP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18</a:t>
            </a:fld>
            <a:endParaRPr lang="zh-TW" alt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4392488" cy="5080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03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19</a:t>
            </a:fld>
            <a:endParaRPr lang="zh-TW" altLang="en-US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709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Preference Based framework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Preference-Based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Evulation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Measure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30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altLang="zh-TW" sz="2800" dirty="0" smtClean="0"/>
              <a:t>The author proposed a novel evaluation </a:t>
            </a:r>
            <a:r>
              <a:rPr lang="en-US" altLang="zh-TW" sz="2800" dirty="0" err="1" smtClean="0"/>
              <a:t>framwork</a:t>
            </a:r>
            <a:r>
              <a:rPr lang="en-US" altLang="zh-TW" sz="2800" dirty="0" smtClean="0"/>
              <a:t> and a family of measure for IR .</a:t>
            </a:r>
          </a:p>
          <a:p>
            <a:r>
              <a:rPr lang="en-US" altLang="zh-TW" sz="2800" dirty="0" smtClean="0"/>
              <a:t>It can incorporate any </a:t>
            </a:r>
            <a:r>
              <a:rPr lang="en-US" altLang="zh-TW" sz="2800" dirty="0"/>
              <a:t>property that influences user preferences for one </a:t>
            </a:r>
            <a:r>
              <a:rPr lang="en-US" altLang="zh-TW" sz="2800" dirty="0" smtClean="0"/>
              <a:t>document </a:t>
            </a:r>
            <a:r>
              <a:rPr lang="en-US" altLang="zh-TW" sz="2800" dirty="0"/>
              <a:t>over </a:t>
            </a:r>
            <a:r>
              <a:rPr lang="en-US" altLang="zh-TW" sz="2800" dirty="0" smtClean="0"/>
              <a:t>another.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115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 smtClean="0"/>
              <a:t>Traditional IR evaluation under the assumption.</a:t>
            </a:r>
            <a:endParaRPr lang="en-US" altLang="zh-TW" sz="2800" dirty="0"/>
          </a:p>
          <a:p>
            <a:r>
              <a:rPr lang="en-US" altLang="zh-TW" sz="2800" dirty="0" smtClean="0"/>
              <a:t>Subtopics-based is relevant </a:t>
            </a:r>
            <a:r>
              <a:rPr lang="en-US" altLang="zh-TW" sz="2800" dirty="0"/>
              <a:t>to the query, </a:t>
            </a:r>
            <a:r>
              <a:rPr lang="en-US" altLang="zh-TW" sz="2800" dirty="0" smtClean="0"/>
              <a:t>but not depends </a:t>
            </a:r>
            <a:r>
              <a:rPr lang="en-US" altLang="zh-TW" sz="2800" dirty="0"/>
              <a:t>on the user and </a:t>
            </a:r>
            <a:r>
              <a:rPr lang="en-US" altLang="zh-TW" sz="2800" dirty="0" smtClean="0"/>
              <a:t>the scenario.</a:t>
            </a:r>
            <a:endParaRPr lang="en-US" altLang="zh-TW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1619672" y="3675850"/>
            <a:ext cx="2160240" cy="57606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Living in India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716016" y="3068960"/>
            <a:ext cx="324036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information for visitors and immigrants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4716016" y="3861048"/>
            <a:ext cx="324036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how people </a:t>
            </a:r>
            <a:r>
              <a:rPr lang="en-US" altLang="zh-TW" dirty="0" smtClean="0"/>
              <a:t>live in </a:t>
            </a:r>
            <a:r>
              <a:rPr lang="en-US" altLang="zh-TW" dirty="0"/>
              <a:t>India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4681498" y="4581128"/>
            <a:ext cx="3240360" cy="5760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history about life and culture in India</a:t>
            </a:r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460852" y="331461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Query:</a:t>
            </a:r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707904" y="29242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subtopic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541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Introduction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800" dirty="0"/>
              <a:t>User profiles can be used to represent the combination of relevant subtopics and the other.</a:t>
            </a:r>
          </a:p>
          <a:p>
            <a:endParaRPr lang="en-US" altLang="zh-TW" sz="2800" dirty="0"/>
          </a:p>
          <a:p>
            <a:r>
              <a:rPr lang="en-US" altLang="zh-TW" sz="2800" dirty="0" smtClean="0"/>
              <a:t>Goal:  propose </a:t>
            </a:r>
            <a:r>
              <a:rPr lang="en-US" altLang="zh-TW" sz="2800" dirty="0"/>
              <a:t>an evaluation framework and metrics based on user preference for the novelty and diversity task.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67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/>
              <a:t>Preference Based framework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Preference-Based </a:t>
            </a:r>
            <a:r>
              <a:rPr lang="en-US" altLang="zh-TW" dirty="0" err="1" smtClean="0">
                <a:solidFill>
                  <a:schemeClr val="bg1">
                    <a:lumMod val="65000"/>
                  </a:schemeClr>
                </a:solidFill>
              </a:rPr>
              <a:t>Evulation</a:t>
            </a:r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 Measure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86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Preference Based framework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Some issue based on subtopic:</a:t>
            </a:r>
          </a:p>
          <a:p>
            <a:pPr lvl="1"/>
            <a:r>
              <a:rPr lang="en-US" altLang="zh-TW" sz="2100" dirty="0" smtClean="0"/>
              <a:t>subtopic identification is challenging and not easy to enumerate.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100" dirty="0" smtClean="0"/>
              <a:t>measures </a:t>
            </a:r>
            <a:r>
              <a:rPr lang="en-US" altLang="zh-TW" sz="2100" dirty="0"/>
              <a:t>often require many </a:t>
            </a:r>
            <a:r>
              <a:rPr lang="en-US" altLang="zh-TW" sz="2100" dirty="0" smtClean="0"/>
              <a:t>parameters.</a:t>
            </a:r>
            <a:endParaRPr lang="en-US" altLang="zh-TW" sz="21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100" dirty="0" smtClean="0"/>
              <a:t>measures </a:t>
            </a:r>
            <a:r>
              <a:rPr lang="en-US" altLang="zh-TW" sz="2100" dirty="0"/>
              <a:t>assume subtopics to be independent of </a:t>
            </a:r>
            <a:r>
              <a:rPr lang="en-US" altLang="zh-TW" sz="2100" dirty="0" smtClean="0"/>
              <a:t>each other </a:t>
            </a:r>
            <a:r>
              <a:rPr lang="en-US" altLang="zh-TW" sz="2100" dirty="0"/>
              <a:t>but in reality this is not true.</a:t>
            </a:r>
            <a:endParaRPr lang="zh-TW" altLang="en-US" sz="21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717032"/>
            <a:ext cx="6773863" cy="1901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35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Preference Based framework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Preference </a:t>
            </a:r>
            <a:r>
              <a:rPr lang="en-US" altLang="zh-TW" dirty="0" err="1" smtClean="0"/>
              <a:t>judgements</a:t>
            </a:r>
            <a:r>
              <a:rPr lang="en-US" altLang="zh-TW" dirty="0" smtClean="0"/>
              <a:t> :</a:t>
            </a:r>
          </a:p>
          <a:p>
            <a:pPr marL="82550" indent="0">
              <a:buNone/>
            </a:pPr>
            <a:r>
              <a:rPr lang="en-US" altLang="zh-TW" sz="2500" dirty="0" smtClean="0"/>
              <a:t>1</a:t>
            </a:r>
            <a:r>
              <a:rPr lang="en-US" altLang="zh-TW" sz="2500" dirty="0"/>
              <a:t>. simple pairwise preference </a:t>
            </a:r>
            <a:r>
              <a:rPr lang="en-US" altLang="zh-TW" sz="2500" dirty="0" smtClean="0"/>
              <a:t>judgments</a:t>
            </a:r>
          </a:p>
          <a:p>
            <a:pPr marL="82550" indent="0">
              <a:buNone/>
            </a:pPr>
            <a:r>
              <a:rPr lang="en-US" altLang="zh-TW" sz="2500" dirty="0" smtClean="0"/>
              <a:t>2</a:t>
            </a:r>
            <a:r>
              <a:rPr lang="en-US" altLang="zh-TW" sz="2500" dirty="0"/>
              <a:t>. conditional preference </a:t>
            </a:r>
            <a:r>
              <a:rPr lang="en-US" altLang="zh-TW" sz="2500" dirty="0" smtClean="0"/>
              <a:t>judgments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140968"/>
            <a:ext cx="5607751" cy="3131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70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Introduction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Preference Based framework</a:t>
            </a:r>
          </a:p>
          <a:p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Preference-Based </a:t>
            </a:r>
            <a:r>
              <a:rPr lang="en-US" altLang="zh-TW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Evulation</a:t>
            </a:r>
            <a:r>
              <a:rPr lang="en-US" altLang="zh-TW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Measure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Experiments</a:t>
            </a:r>
          </a:p>
          <a:p>
            <a:r>
              <a:rPr lang="en-US" altLang="zh-TW" dirty="0" smtClean="0">
                <a:solidFill>
                  <a:schemeClr val="bg1">
                    <a:lumMod val="65000"/>
                  </a:schemeClr>
                </a:solidFill>
              </a:rPr>
              <a:t>Conclusion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974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 smtClean="0"/>
              <a:t>Preference-Based Evaluation Measure</a:t>
            </a:r>
            <a:endParaRPr lang="en-US" altLang="zh-TW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Browsing model</a:t>
            </a:r>
          </a:p>
          <a:p>
            <a:pPr marL="365125" lvl="1" indent="-282575">
              <a:spcBef>
                <a:spcPts val="600"/>
              </a:spcBef>
              <a:buSzPct val="80000"/>
            </a:pPr>
            <a:r>
              <a:rPr lang="en-US" altLang="zh-TW" dirty="0" smtClean="0"/>
              <a:t>Documents utility</a:t>
            </a:r>
          </a:p>
          <a:p>
            <a:r>
              <a:rPr lang="en-US" altLang="zh-TW" dirty="0" smtClean="0"/>
              <a:t>Utility accumulation</a:t>
            </a:r>
          </a:p>
          <a:p>
            <a:pPr marL="365125" lvl="1" indent="-282575">
              <a:spcBef>
                <a:spcPts val="600"/>
              </a:spcBef>
              <a:buSzPct val="80000"/>
            </a:pPr>
            <a:r>
              <a:rPr lang="en-US" altLang="zh-TW" sz="2400" dirty="0"/>
              <a:t>user scans documents down a ranked list one-by-one and stops at some rank k.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7BA53-35AD-448F-8D08-25FB8535AF3E}" type="slidenum">
              <a:rPr lang="zh-TW" altLang="en-US" smtClean="0"/>
              <a:t>9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8" r="22369"/>
          <a:stretch/>
        </p:blipFill>
        <p:spPr bwMode="auto">
          <a:xfrm>
            <a:off x="1475656" y="3962999"/>
            <a:ext cx="3816424" cy="1215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922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Document Update Summarization Using Incremental Hierarchical Clustering_slide</Template>
  <TotalTime>2046</TotalTime>
  <Words>408</Words>
  <Application>Microsoft Office PowerPoint</Application>
  <PresentationFormat>如螢幕大小 (4:3)</PresentationFormat>
  <Paragraphs>111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夏至</vt:lpstr>
      <vt:lpstr>Preference Based Evaluation Measures for Novelty and Diversity</vt:lpstr>
      <vt:lpstr>Outline</vt:lpstr>
      <vt:lpstr>Introduction</vt:lpstr>
      <vt:lpstr>Introduction</vt:lpstr>
      <vt:lpstr>Outline</vt:lpstr>
      <vt:lpstr>Preference Based framework</vt:lpstr>
      <vt:lpstr>Preference Based framework</vt:lpstr>
      <vt:lpstr>Outline</vt:lpstr>
      <vt:lpstr>Preference-Based Evaluation Measure</vt:lpstr>
      <vt:lpstr>Preference-Based Evaluation Measure</vt:lpstr>
      <vt:lpstr>Preference-Based Evaluation Measure</vt:lpstr>
      <vt:lpstr>Outline</vt:lpstr>
      <vt:lpstr>Data set</vt:lpstr>
      <vt:lpstr>Analysis</vt:lpstr>
      <vt:lpstr>Analysis</vt:lpstr>
      <vt:lpstr>Analysis</vt:lpstr>
      <vt:lpstr>Analysis</vt:lpstr>
      <vt:lpstr>Analysis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admin</cp:lastModifiedBy>
  <cp:revision>138</cp:revision>
  <cp:lastPrinted>2014-03-03T10:07:39Z</cp:lastPrinted>
  <dcterms:created xsi:type="dcterms:W3CDTF">2014-03-01T05:25:20Z</dcterms:created>
  <dcterms:modified xsi:type="dcterms:W3CDTF">2014-04-08T01:28:32Z</dcterms:modified>
</cp:coreProperties>
</file>